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66" r:id="rId3"/>
    <p:sldId id="275" r:id="rId4"/>
    <p:sldId id="276" r:id="rId5"/>
    <p:sldId id="277" r:id="rId6"/>
    <p:sldId id="279" r:id="rId7"/>
    <p:sldId id="280" r:id="rId8"/>
    <p:sldId id="282" r:id="rId9"/>
    <p:sldId id="281" r:id="rId10"/>
    <p:sldId id="283" r:id="rId11"/>
    <p:sldId id="272" r:id="rId12"/>
    <p:sldId id="270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84DB2B6-FC47-41CD-9D9D-F60399FD9D5A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84DB2B6-FC47-41CD-9D9D-F60399FD9D5A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"/>
            <a:lum/>
          </a:blip>
          <a:srcRect/>
          <a:stretch>
            <a:fillRect t="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/>
              <a:t/>
            </a:r>
            <a:br>
              <a:rPr lang="en-US" sz="7300" b="1" dirty="0" smtClean="0"/>
            </a:br>
            <a:r>
              <a:rPr lang="en-US" sz="6600" b="1" dirty="0" smtClean="0">
                <a:solidFill>
                  <a:srgbClr val="00B0F0"/>
                </a:solidFill>
                <a:latin typeface="Arial Black" pitchFamily="34" charset="0"/>
              </a:rPr>
              <a:t>STATE OF TEXAS</a:t>
            </a:r>
            <a:br>
              <a:rPr lang="en-US" sz="6600" b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6600" b="1" dirty="0" smtClean="0">
                <a:solidFill>
                  <a:srgbClr val="00B0F0"/>
                </a:solidFill>
                <a:latin typeface="Arial Black" pitchFamily="34" charset="0"/>
              </a:rPr>
              <a:t>v</a:t>
            </a:r>
            <a:br>
              <a:rPr lang="en-US" sz="6600" b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6600" b="1" dirty="0" smtClean="0">
                <a:solidFill>
                  <a:srgbClr val="00B0F0"/>
                </a:solidFill>
                <a:latin typeface="Arial Black" pitchFamily="34" charset="0"/>
              </a:rPr>
              <a:t>TONY COX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PASSIONATE RELATIONSHIPS</a:t>
            </a:r>
            <a:endParaRPr lang="en-US" sz="4400" b="1" dirty="0"/>
          </a:p>
        </p:txBody>
      </p:sp>
      <p:pic>
        <p:nvPicPr>
          <p:cNvPr id="7" name="Content Placeholder 6" descr="Notebook_Over-650x43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8095333" cy="5392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PRESUMPTION OF INNOCENCE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460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000" dirty="0" smtClean="0"/>
              <a:t>INNOCENT						  			         GUILTY</a:t>
            </a:r>
          </a:p>
        </p:txBody>
      </p:sp>
      <p:pic>
        <p:nvPicPr>
          <p:cNvPr id="4" name="Picture 3" descr="Scale ze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8065"/>
            <a:ext cx="9144000" cy="362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urden-of-proo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0405" y="228600"/>
            <a:ext cx="9575771" cy="607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JURY SERVICE</a:t>
            </a:r>
            <a:endParaRPr lang="en-US" sz="8800" b="1" dirty="0"/>
          </a:p>
        </p:txBody>
      </p:sp>
      <p:pic>
        <p:nvPicPr>
          <p:cNvPr id="4" name="Content Placeholder 3" descr="empty ju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962401"/>
            <a:ext cx="7147880" cy="2895600"/>
          </a:xfrm>
        </p:spPr>
      </p:pic>
      <p:pic>
        <p:nvPicPr>
          <p:cNvPr id="5" name="Picture 4" descr="gav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981200"/>
            <a:ext cx="2971800" cy="1875817"/>
          </a:xfrm>
          <a:prstGeom prst="rect">
            <a:avLst/>
          </a:prstGeom>
        </p:spPr>
      </p:pic>
      <p:pic>
        <p:nvPicPr>
          <p:cNvPr id="6" name="Picture 5" descr="Ju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981200"/>
            <a:ext cx="3200400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"/>
            <a:lum/>
          </a:blip>
          <a:srcRect/>
          <a:stretch>
            <a:fillRect l="-5000" t="7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/>
              <a:t/>
            </a:r>
            <a:br>
              <a:rPr lang="en-US" sz="7300" b="1" dirty="0" smtClean="0"/>
            </a:br>
            <a:r>
              <a:rPr lang="en-US" sz="9600" b="1" dirty="0" smtClean="0">
                <a:solidFill>
                  <a:srgbClr val="00B0F0"/>
                </a:solidFill>
                <a:latin typeface="Arial Black" pitchFamily="34" charset="0"/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RELATED TO?</a:t>
            </a:r>
            <a:endParaRPr lang="en-US" sz="6000" b="1" dirty="0"/>
          </a:p>
        </p:txBody>
      </p:sp>
      <p:pic>
        <p:nvPicPr>
          <p:cNvPr id="6" name="Content Placeholder 5" descr="police_bad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09800"/>
            <a:ext cx="3330575" cy="3330575"/>
          </a:xfrm>
        </p:spPr>
      </p:pic>
      <p:pic>
        <p:nvPicPr>
          <p:cNvPr id="7" name="Picture 6" descr="HCD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09800"/>
            <a:ext cx="3657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ilit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356" y="0"/>
            <a:ext cx="9136835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28570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UNLAWFUL RESTRAINT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9600" b="1" u="sng" dirty="0" smtClean="0"/>
              <a:t>NOT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ASSAULT FV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6324600"/>
            <a:ext cx="5715000" cy="13020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UNLAWFUL RESTRAINT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800" dirty="0" smtClean="0"/>
              <a:t>“A </a:t>
            </a:r>
            <a:r>
              <a:rPr lang="en-US" sz="4800" dirty="0" smtClean="0"/>
              <a:t>person commits an offense if he </a:t>
            </a:r>
            <a:r>
              <a:rPr lang="en-US" sz="4800" u="sng" dirty="0" smtClean="0"/>
              <a:t>intentionally or knowingly</a:t>
            </a:r>
            <a:r>
              <a:rPr lang="en-US" sz="4800" dirty="0" smtClean="0"/>
              <a:t> </a:t>
            </a:r>
            <a:r>
              <a:rPr lang="en-US" sz="4800" dirty="0" smtClean="0"/>
              <a:t>restrains </a:t>
            </a:r>
            <a:r>
              <a:rPr lang="en-US" sz="4800" dirty="0" smtClean="0"/>
              <a:t>another person</a:t>
            </a:r>
            <a:r>
              <a:rPr lang="en-US" sz="4800" dirty="0" smtClean="0"/>
              <a:t>.”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	Tex. Pen. Code 20.02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INTENTIONALLY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800" dirty="0" smtClean="0"/>
              <a:t>A </a:t>
            </a:r>
            <a:r>
              <a:rPr lang="en-US" sz="4800" dirty="0" smtClean="0"/>
              <a:t>person acts intentionally, or with intent, </a:t>
            </a:r>
            <a:r>
              <a:rPr lang="en-US" sz="4800" dirty="0" smtClean="0"/>
              <a:t>when </a:t>
            </a:r>
            <a:r>
              <a:rPr lang="en-US" sz="4800" dirty="0" smtClean="0"/>
              <a:t>it is his conscious objective or desire to engage in the conduct or cause the result</a:t>
            </a:r>
            <a:r>
              <a:rPr lang="en-US" sz="4800" dirty="0" smtClean="0"/>
              <a:t>.</a:t>
            </a:r>
          </a:p>
          <a:p>
            <a:pPr>
              <a:buNone/>
            </a:pPr>
            <a:r>
              <a:rPr lang="en-US" dirty="0" smtClean="0"/>
              <a:t>					Tex. Pen. Code 6.03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KNOWINGLY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dirty="0" smtClean="0"/>
              <a:t>A person acts knowingly, or with knowledge, </a:t>
            </a:r>
            <a:r>
              <a:rPr lang="en-US" sz="4400" dirty="0" smtClean="0"/>
              <a:t>when:</a:t>
            </a:r>
          </a:p>
          <a:p>
            <a:pPr>
              <a:buNone/>
            </a:pPr>
            <a:r>
              <a:rPr lang="en-US" sz="4400" dirty="0" smtClean="0"/>
              <a:t> (1) he </a:t>
            </a:r>
            <a:r>
              <a:rPr lang="en-US" sz="4400" dirty="0" smtClean="0"/>
              <a:t>is aware of the nature of his conduct or that the circumstances </a:t>
            </a:r>
            <a:r>
              <a:rPr lang="en-US" sz="4400" dirty="0" smtClean="0"/>
              <a:t>exist, and  </a:t>
            </a:r>
          </a:p>
          <a:p>
            <a:pPr>
              <a:buNone/>
            </a:pPr>
            <a:r>
              <a:rPr lang="en-US" sz="4400" dirty="0" smtClean="0"/>
              <a:t>(2) he </a:t>
            </a:r>
            <a:r>
              <a:rPr lang="en-US" sz="4400" dirty="0" smtClean="0"/>
              <a:t>is aware that his conduct is reasonably certain to cause the </a:t>
            </a:r>
            <a:r>
              <a:rPr lang="en-US" sz="4400" dirty="0" smtClean="0"/>
              <a:t>result</a:t>
            </a:r>
            <a:r>
              <a:rPr lang="en-US" sz="4800" dirty="0" smtClean="0"/>
              <a:t>.</a:t>
            </a:r>
          </a:p>
          <a:p>
            <a:pPr>
              <a:buNone/>
            </a:pPr>
            <a:r>
              <a:rPr lang="en-US" dirty="0" smtClean="0"/>
              <a:t>					Tex. Pen. Code 6.03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PLIGHT OF THE BIG MAN</a:t>
            </a:r>
            <a:endParaRPr lang="en-US" sz="4800" b="1" dirty="0"/>
          </a:p>
        </p:txBody>
      </p:sp>
      <p:pic>
        <p:nvPicPr>
          <p:cNvPr id="5" name="Picture 4" descr="green mil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4572000" cy="3429000"/>
          </a:xfrm>
          <a:prstGeom prst="rect">
            <a:avLst/>
          </a:prstGeom>
        </p:spPr>
      </p:pic>
      <p:pic>
        <p:nvPicPr>
          <p:cNvPr id="7" name="Content Placeholder 6" descr="andre-giant-fezzi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3005328"/>
            <a:ext cx="4876800" cy="3852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PASSIONATE RELATIONSHIPS</a:t>
            </a:r>
            <a:endParaRPr lang="en-US" sz="4400" b="1" dirty="0"/>
          </a:p>
        </p:txBody>
      </p:sp>
      <p:pic>
        <p:nvPicPr>
          <p:cNvPr id="5" name="Picture 4" descr="The-Notebook-Quotes-Tumblr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7988968" cy="5486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270</TotalTime>
  <Words>24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Verve</vt:lpstr>
      <vt:lpstr> STATE OF TEXAS v TONY COX  </vt:lpstr>
      <vt:lpstr>RELATED TO?</vt:lpstr>
      <vt:lpstr>Slide 3</vt:lpstr>
      <vt:lpstr>UNLAWFUL RESTRAINT  NOT  ASSAULT FV</vt:lpstr>
      <vt:lpstr>UNLAWFUL RESTRAINT</vt:lpstr>
      <vt:lpstr>INTENTIONALLY</vt:lpstr>
      <vt:lpstr>KNOWINGLY</vt:lpstr>
      <vt:lpstr>PLIGHT OF THE BIG MAN</vt:lpstr>
      <vt:lpstr>PASSIONATE RELATIONSHIPS</vt:lpstr>
      <vt:lpstr>PASSIONATE RELATIONSHIPS</vt:lpstr>
      <vt:lpstr>PRESUMPTION OF INNOCENCE</vt:lpstr>
      <vt:lpstr>Slide 12</vt:lpstr>
      <vt:lpstr>JURY SERVICE</vt:lpstr>
      <vt:lpstr> THANK YOU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MarkThiessen</dc:creator>
  <cp:lastModifiedBy>Mark Thiessen</cp:lastModifiedBy>
  <cp:revision>39</cp:revision>
  <dcterms:created xsi:type="dcterms:W3CDTF">2015-09-23T20:09:44Z</dcterms:created>
  <dcterms:modified xsi:type="dcterms:W3CDTF">2015-10-19T03:07:04Z</dcterms:modified>
</cp:coreProperties>
</file>